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handoutMasterIdLst>
    <p:handoutMasterId r:id="rId52"/>
  </p:handoutMasterIdLst>
  <p:sldIdLst>
    <p:sldId id="2145706662" r:id="rId2"/>
    <p:sldId id="2145706663" r:id="rId3"/>
    <p:sldId id="2145706664" r:id="rId4"/>
    <p:sldId id="2145706665" r:id="rId5"/>
    <p:sldId id="2145706666" r:id="rId6"/>
    <p:sldId id="2145706668" r:id="rId7"/>
    <p:sldId id="2145706669" r:id="rId8"/>
    <p:sldId id="2145706670" r:id="rId9"/>
    <p:sldId id="2145706650" r:id="rId10"/>
    <p:sldId id="2145706651" r:id="rId11"/>
    <p:sldId id="2145706652" r:id="rId12"/>
    <p:sldId id="2145706653" r:id="rId13"/>
    <p:sldId id="2145706654" r:id="rId14"/>
    <p:sldId id="2145706671" r:id="rId15"/>
    <p:sldId id="2145706703" r:id="rId16"/>
    <p:sldId id="2145706688" r:id="rId17"/>
    <p:sldId id="2145706674" r:id="rId18"/>
    <p:sldId id="2145706675" r:id="rId19"/>
    <p:sldId id="2145706676" r:id="rId20"/>
    <p:sldId id="2145706677" r:id="rId21"/>
    <p:sldId id="2145706704" r:id="rId22"/>
    <p:sldId id="2145706678" r:id="rId23"/>
    <p:sldId id="2145706689" r:id="rId24"/>
    <p:sldId id="2145706679" r:id="rId25"/>
    <p:sldId id="2145706680" r:id="rId26"/>
    <p:sldId id="2145706681" r:id="rId27"/>
    <p:sldId id="2145706682" r:id="rId28"/>
    <p:sldId id="2145706705" r:id="rId29"/>
    <p:sldId id="2145706683" r:id="rId30"/>
    <p:sldId id="2145706684" r:id="rId31"/>
    <p:sldId id="2145706685" r:id="rId32"/>
    <p:sldId id="2145706686" r:id="rId33"/>
    <p:sldId id="2145706687" r:id="rId34"/>
    <p:sldId id="2145706690" r:id="rId35"/>
    <p:sldId id="2145706691" r:id="rId36"/>
    <p:sldId id="2145706692" r:id="rId37"/>
    <p:sldId id="2145706693" r:id="rId38"/>
    <p:sldId id="2145706694" r:id="rId39"/>
    <p:sldId id="2145706695" r:id="rId40"/>
    <p:sldId id="2145706696" r:id="rId41"/>
    <p:sldId id="2145706697" r:id="rId42"/>
    <p:sldId id="2145706698" r:id="rId43"/>
    <p:sldId id="2145706699" r:id="rId44"/>
    <p:sldId id="2145706700" r:id="rId45"/>
    <p:sldId id="2145706702" r:id="rId46"/>
    <p:sldId id="2145706701" r:id="rId47"/>
    <p:sldId id="2145706706" r:id="rId48"/>
    <p:sldId id="2145706707" r:id="rId49"/>
    <p:sldId id="214570670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86ACA08C-6964-4D60-A0D5-27DAA9BC5937}">
          <p14:sldIdLst>
            <p14:sldId id="2145706662"/>
            <p14:sldId id="2145706663"/>
          </p14:sldIdLst>
        </p14:section>
        <p14:section name="01 Executive Summary" id="{40C38458-3B6B-447C-8E2F-CA87C9771756}">
          <p14:sldIdLst>
            <p14:sldId id="2145706664"/>
          </p14:sldIdLst>
        </p14:section>
        <p14:section name="02 Introduction" id="{DD3E096C-4BB7-468B-A8F9-D8CE7C111367}">
          <p14:sldIdLst>
            <p14:sldId id="2145706665"/>
          </p14:sldIdLst>
        </p14:section>
        <p14:section name="03 Methodology" id="{C297DFD6-C800-4BD1-8587-0C3AA048A953}">
          <p14:sldIdLst>
            <p14:sldId id="2145706666"/>
            <p14:sldId id="2145706668"/>
            <p14:sldId id="2145706669"/>
            <p14:sldId id="2145706670"/>
            <p14:sldId id="2145706650"/>
            <p14:sldId id="2145706651"/>
            <p14:sldId id="2145706652"/>
            <p14:sldId id="2145706653"/>
            <p14:sldId id="2145706654"/>
            <p14:sldId id="2145706671"/>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707"/>
            <p14:sldId id="21457067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96" autoAdjust="0"/>
  </p:normalViewPr>
  <p:slideViewPr>
    <p:cSldViewPr snapToGrid="0">
      <p:cViewPr varScale="1">
        <p:scale>
          <a:sx n="81" d="100"/>
          <a:sy n="81" d="100"/>
        </p:scale>
        <p:origin x="754" y="62"/>
      </p:cViewPr>
      <p:guideLst/>
    </p:cSldViewPr>
  </p:slideViewPr>
  <p:outlineViewPr>
    <p:cViewPr>
      <p:scale>
        <a:sx n="33" d="100"/>
        <a:sy n="33" d="100"/>
      </p:scale>
      <p:origin x="0" y="-25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B4A259-7D20-EDB1-6CBC-00863C2DF4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976FA283-AEC5-696E-B412-1EF8DE1A77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773FC2-490D-4F38-8CE5-1892E162DBDF}" type="datetimeFigureOut">
              <a:rPr lang="en-IN" smtClean="0"/>
              <a:t>24-10-2022</a:t>
            </a:fld>
            <a:endParaRPr lang="en-IN" dirty="0"/>
          </a:p>
        </p:txBody>
      </p:sp>
      <p:sp>
        <p:nvSpPr>
          <p:cNvPr id="4" name="Footer Placeholder 3">
            <a:extLst>
              <a:ext uri="{FF2B5EF4-FFF2-40B4-BE49-F238E27FC236}">
                <a16:creationId xmlns:a16="http://schemas.microsoft.com/office/drawing/2014/main" id="{FEC84E96-BE18-32E9-852D-6F824C0422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IBM  Applied Data Science</a:t>
            </a:r>
          </a:p>
        </p:txBody>
      </p:sp>
      <p:sp>
        <p:nvSpPr>
          <p:cNvPr id="5" name="Slide Number Placeholder 4">
            <a:extLst>
              <a:ext uri="{FF2B5EF4-FFF2-40B4-BE49-F238E27FC236}">
                <a16:creationId xmlns:a16="http://schemas.microsoft.com/office/drawing/2014/main" id="{66688561-7DC7-1F81-EF1D-7D7D0C6304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984647-1160-4E97-9C23-6071B5F87500}" type="slidenum">
              <a:rPr lang="en-IN" smtClean="0"/>
              <a:t>‹#›</a:t>
            </a:fld>
            <a:endParaRPr lang="en-IN"/>
          </a:p>
        </p:txBody>
      </p:sp>
    </p:spTree>
    <p:extLst>
      <p:ext uri="{BB962C8B-B14F-4D97-AF65-F5344CB8AC3E}">
        <p14:creationId xmlns:p14="http://schemas.microsoft.com/office/powerpoint/2010/main" val="394570458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AA2966-02DC-419E-8033-5A644E9A959B}" type="datetimeFigureOut">
              <a:rPr lang="en-IN" smtClean="0"/>
              <a:t>24-10-2022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IBM</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9B9BB-0CA2-4B04-A751-B7AB8BD713C6}" type="slidenum">
              <a:rPr lang="en-IN" smtClean="0"/>
              <a:t>‹#›</a:t>
            </a:fld>
            <a:endParaRPr lang="en-IN"/>
          </a:p>
        </p:txBody>
      </p:sp>
    </p:spTree>
    <p:extLst>
      <p:ext uri="{BB962C8B-B14F-4D97-AF65-F5344CB8AC3E}">
        <p14:creationId xmlns:p14="http://schemas.microsoft.com/office/powerpoint/2010/main" val="396646611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
        <p:nvSpPr>
          <p:cNvPr id="5" name="Footer Placeholder 4">
            <a:extLst>
              <a:ext uri="{FF2B5EF4-FFF2-40B4-BE49-F238E27FC236}">
                <a16:creationId xmlns:a16="http://schemas.microsoft.com/office/drawing/2014/main" id="{58ED1959-5B17-CF4E-029A-15F34FBD8D5D}"/>
              </a:ext>
            </a:extLst>
          </p:cNvPr>
          <p:cNvSpPr>
            <a:spLocks noGrp="1"/>
          </p:cNvSpPr>
          <p:nvPr>
            <p:ph type="ftr" sz="quarter" idx="4"/>
          </p:nvPr>
        </p:nvSpPr>
        <p:spPr/>
        <p:txBody>
          <a:bodyPr/>
          <a:lstStyle/>
          <a:p>
            <a:r>
              <a:rPr lang="en-IN"/>
              <a:t>IBM</a:t>
            </a: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
        <p:nvSpPr>
          <p:cNvPr id="5" name="Footer Placeholder 4">
            <a:extLst>
              <a:ext uri="{FF2B5EF4-FFF2-40B4-BE49-F238E27FC236}">
                <a16:creationId xmlns:a16="http://schemas.microsoft.com/office/drawing/2014/main" id="{C411AF55-6B52-EABE-509A-1486E7147E1B}"/>
              </a:ext>
            </a:extLst>
          </p:cNvPr>
          <p:cNvSpPr>
            <a:spLocks noGrp="1"/>
          </p:cNvSpPr>
          <p:nvPr>
            <p:ph type="ftr" sz="quarter" idx="4"/>
          </p:nvPr>
        </p:nvSpPr>
        <p:spPr/>
        <p:txBody>
          <a:bodyPr/>
          <a:lstStyle/>
          <a:p>
            <a:r>
              <a:rPr lang="en-IN"/>
              <a:t>IBM</a:t>
            </a: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70192097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s 1">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9C16039-B908-83BE-D4B3-5893AC02BA74}"/>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588750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939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837601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632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06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190699304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096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890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895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6537051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9836743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1769503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55373753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7179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3801115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649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1031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041246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391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Akhil Reddy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03217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khilreddy12898/IBM-Data-Science-Capstone-Project/blob/main/IBM-Data-Science-Capstone-Project/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khilreddy12898/IBM-Data-Science-Capstone-Project/blob/main/IBM-Data-Science-Capstone-Project/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khilreddy12898/IBM-Data-Science-Capstone-Project/blob/main/IBM-Data-Science-Capstone-Project/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khilreddy12898/IBM-Data-Science-Capstone-Project/blob/main/IBM-Data-Science-Capstone-Project/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khilreddy12898/IBM-Data-Science-Capstone-Project/blob/main/IBM-Data-Science-Capstone-Project/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 Target="slide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 Target="slide16.xml"/><Relationship Id="rId2" Type="http://schemas.openxmlformats.org/officeDocument/2006/relationships/tags" Target="../tags/tag2.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13.xml"/><Relationship Id="rId10" Type="http://schemas.openxmlformats.org/officeDocument/2006/relationships/tags" Target="../tags/tag10.xml"/><Relationship Id="rId19" Type="http://schemas.openxmlformats.org/officeDocument/2006/relationships/slide" Target="slide5.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Akhilreddy12898/IBM-Data-Science-Capstone-Project/blob/main/IBM-Data-Science-Capstone-Project/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Akhilreddy12898/IBM-Data-Science-Capstone-Project/blob/main/IBM-Data-Science-Capstone-Project/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Akhilreddy12898/IBM-Data-Science-Capstone-Project/blob/main/IBM-Data-Science-Capstone-Project/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Akhilreddy12898/IBM-Data-Science-Capstone-Project/blob/main/IBM-Data-Science-Capstone-Project/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Akhil Reddy</a:t>
            </a:r>
          </a:p>
        </p:txBody>
      </p:sp>
    </p:spTree>
    <p:extLst>
      <p:ext uri="{BB962C8B-B14F-4D97-AF65-F5344CB8AC3E}">
        <p14:creationId xmlns:p14="http://schemas.microsoft.com/office/powerpoint/2010/main" val="133544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Ubuntu"/>
                <a:ea typeface="+mn-ea"/>
                <a:cs typeface="+mn-cs"/>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600" b="0" i="0" u="none" strike="noStrike" kern="1200" cap="none" spc="0" normalizeH="0" baseline="0" noProof="0" dirty="0">
                <a:ln>
                  <a:noFill/>
                </a:ln>
                <a:solidFill>
                  <a:srgbClr val="12ABDB"/>
                </a:solidFill>
                <a:effectLst/>
                <a:uLnTx/>
                <a:uFillTx/>
                <a:latin typeface="Ubuntu"/>
                <a:ea typeface="+mn-ea"/>
                <a:cs typeface="+mn-cs"/>
              </a:rPr>
              <a:t>The following steps were taking to develop, evaluate, and find the best performing classification model:</a:t>
            </a:r>
            <a:endParaRPr kumimoji="0" lang="en-US" sz="2000" b="0" i="0" u="none" strike="noStrike" kern="1200" cap="none" spc="0" normalizeH="0" baseline="0" noProof="0" dirty="0">
              <a:ln>
                <a:noFill/>
              </a:ln>
              <a:solidFill>
                <a:srgbClr val="FFFFFF"/>
              </a:solidFill>
              <a:effectLst/>
              <a:uLnTx/>
              <a:uFillTx/>
              <a:latin typeface="Ubuntu"/>
              <a:ea typeface="+mn-ea"/>
              <a:cs typeface="+mn-cs"/>
            </a:endParaRPr>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Ubuntu"/>
                <a:ea typeface="+mn-ea"/>
                <a:cs typeface="+mn-cs"/>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To prepare the dataset for model development:</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Load dataset		</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Perform necessary data transformations (standardise and pre-process)</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Split data into training and test data sets, using </a:t>
            </a:r>
            <a:r>
              <a:rPr kumimoji="0" lang="en-GB" sz="12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train_test_split()</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Decide which type of machine learning algorithms are most appropriate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For each chosen algorithm:</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Create a </a:t>
            </a:r>
            <a:r>
              <a:rPr kumimoji="0" lang="en-GB" sz="12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GridSearchCV</a:t>
            </a:r>
            <a:r>
              <a:rPr kumimoji="0" lang="en-GB" sz="1200" b="0" i="0" u="none" strike="noStrike" kern="1200" cap="none" spc="0" normalizeH="0" baseline="0" noProof="0" dirty="0">
                <a:ln>
                  <a:noFill/>
                </a:ln>
                <a:solidFill>
                  <a:srgbClr val="FFFFFF"/>
                </a:solidFill>
                <a:effectLst/>
                <a:uLnTx/>
                <a:uFillTx/>
                <a:latin typeface="Ubuntu"/>
                <a:ea typeface="+mn-ea"/>
                <a:cs typeface="+mn-cs"/>
              </a:rPr>
              <a:t> object and a dictionary of parameters</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Fit the object to the parameters</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Ubuntu"/>
                <a:ea typeface="+mn-ea"/>
                <a:cs typeface="+mn-cs"/>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For each chosen algorithm:</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Using the output GridSearchCV object:</a:t>
            </a:r>
          </a:p>
          <a:p>
            <a:pPr marL="647700" marR="0" lvl="2" indent="-285750" algn="l" defTabSz="914400" rtl="0" eaLnBrk="1" fontAlgn="auto" latinLnBrk="0" hangingPunct="1">
              <a:lnSpc>
                <a:spcPct val="100000"/>
              </a:lnSpc>
              <a:spcBef>
                <a:spcPts val="0"/>
              </a:spcBef>
              <a:spcAft>
                <a:spcPts val="600"/>
              </a:spcAft>
              <a:buClr>
                <a:srgbClr val="12ABDB"/>
              </a:buClr>
              <a:buSzTx/>
              <a:buFont typeface="Arial" panose="020B0604020202020204" pitchFamily="34" charset="0"/>
              <a:buChar char="•"/>
              <a:tabLst/>
              <a:defRPr/>
            </a:pPr>
            <a:r>
              <a:rPr kumimoji="0" lang="en-GB" sz="1000" b="0" i="0" u="none" strike="noStrike" kern="1200" cap="none" spc="0" normalizeH="0" baseline="0" noProof="0" dirty="0">
                <a:ln>
                  <a:noFill/>
                </a:ln>
                <a:solidFill>
                  <a:srgbClr val="FFFFFF"/>
                </a:solidFill>
                <a:effectLst/>
                <a:uLnTx/>
                <a:uFillTx/>
                <a:latin typeface="Ubuntu"/>
                <a:ea typeface="+mn-ea"/>
                <a:cs typeface="+mn-cs"/>
              </a:rPr>
              <a:t>Check the tuned hyperparameters (</a:t>
            </a:r>
            <a:r>
              <a:rPr kumimoji="0" lang="en-GB" sz="10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best_params</a:t>
            </a:r>
            <a:r>
              <a:rPr kumimoji="0" lang="en-GB" sz="1000" b="0" i="0" u="none" strike="noStrike" kern="1200" cap="none" spc="0" normalizeH="0" baseline="0" noProof="0" dirty="0">
                <a:ln>
                  <a:noFill/>
                </a:ln>
                <a:solidFill>
                  <a:srgbClr val="61AFEF"/>
                </a:solidFill>
                <a:effectLst/>
                <a:uLnTx/>
                <a:uFillTx/>
                <a:latin typeface="Ubuntu"/>
                <a:ea typeface="+mn-ea"/>
                <a:cs typeface="+mn-cs"/>
              </a:rPr>
              <a:t>_</a:t>
            </a:r>
            <a:r>
              <a:rPr kumimoji="0" lang="en-GB" sz="1000" b="0" i="0" u="none" strike="noStrike" kern="1200" cap="none" spc="0" normalizeH="0" baseline="0" noProof="0" dirty="0">
                <a:ln>
                  <a:noFill/>
                </a:ln>
                <a:solidFill>
                  <a:srgbClr val="FFFFFF"/>
                </a:solidFill>
                <a:effectLst/>
                <a:uLnTx/>
                <a:uFillTx/>
                <a:latin typeface="Ubuntu"/>
                <a:ea typeface="+mn-ea"/>
                <a:cs typeface="+mn-cs"/>
              </a:rPr>
              <a:t>)</a:t>
            </a:r>
          </a:p>
          <a:p>
            <a:pPr marL="647700" marR="0" lvl="2" indent="-285750" algn="l" defTabSz="914400" rtl="0" eaLnBrk="1" fontAlgn="auto" latinLnBrk="0" hangingPunct="1">
              <a:lnSpc>
                <a:spcPct val="100000"/>
              </a:lnSpc>
              <a:spcBef>
                <a:spcPts val="0"/>
              </a:spcBef>
              <a:spcAft>
                <a:spcPts val="600"/>
              </a:spcAft>
              <a:buClr>
                <a:srgbClr val="12ABDB"/>
              </a:buClr>
              <a:buSzTx/>
              <a:buFont typeface="Arial" panose="020B0604020202020204" pitchFamily="34" charset="0"/>
              <a:buChar char="•"/>
              <a:tabLst/>
              <a:defRPr/>
            </a:pPr>
            <a:r>
              <a:rPr kumimoji="0" lang="en-GB" sz="1000" b="0" i="0" u="none" strike="noStrike" kern="1200" cap="none" spc="0" normalizeH="0" baseline="0" noProof="0" dirty="0">
                <a:ln>
                  <a:noFill/>
                </a:ln>
                <a:solidFill>
                  <a:srgbClr val="FFFFFF"/>
                </a:solidFill>
                <a:effectLst/>
                <a:uLnTx/>
                <a:uFillTx/>
                <a:latin typeface="Ubuntu"/>
                <a:ea typeface="+mn-ea"/>
                <a:cs typeface="+mn-cs"/>
              </a:rPr>
              <a:t>Check the accuracy (</a:t>
            </a:r>
            <a:r>
              <a:rPr kumimoji="0" lang="en-GB" sz="10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score </a:t>
            </a:r>
            <a:r>
              <a:rPr kumimoji="0" lang="en-GB" sz="1000" b="0" i="0" u="none" strike="noStrike" kern="1200" cap="none" spc="0" normalizeH="0" baseline="0" noProof="0" dirty="0">
                <a:ln>
                  <a:noFill/>
                </a:ln>
                <a:solidFill>
                  <a:srgbClr val="FFFFFF"/>
                </a:solidFill>
                <a:effectLst/>
                <a:uLnTx/>
                <a:uFillTx/>
                <a:latin typeface="Ubuntu"/>
                <a:ea typeface="+mn-ea"/>
                <a:cs typeface="+mn-cs"/>
              </a:rPr>
              <a:t>and</a:t>
            </a:r>
            <a:r>
              <a:rPr kumimoji="0" lang="en-GB" sz="10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 </a:t>
            </a:r>
            <a:r>
              <a:rPr kumimoji="0" lang="en-GB" sz="10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best_score</a:t>
            </a:r>
            <a:r>
              <a:rPr kumimoji="0" lang="en-GB" sz="10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_</a:t>
            </a:r>
            <a:r>
              <a:rPr kumimoji="0" lang="en-GB" sz="1000" b="0" i="0" u="none" strike="noStrike" kern="1200" cap="none" spc="0" normalizeH="0" baseline="0" noProof="0" dirty="0">
                <a:ln>
                  <a:noFill/>
                </a:ln>
                <a:solidFill>
                  <a:srgbClr val="FFFFFF"/>
                </a:solidFill>
                <a:effectLst/>
                <a:uLnTx/>
                <a:uFillTx/>
                <a:latin typeface="Ubuntu"/>
                <a:ea typeface="+mn-ea"/>
                <a:cs typeface="+mn-cs"/>
              </a:rPr>
              <a:t>)</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Plot and examine the Confusion Matrix</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GB" sz="1400" b="0" i="0" u="none" strike="noStrike" kern="1200" cap="none" spc="0" normalizeH="0" baseline="0" noProof="0" dirty="0">
              <a:ln>
                <a:noFill/>
              </a:ln>
              <a:solidFill>
                <a:srgbClr val="FFFFFF"/>
              </a:solidFill>
              <a:effectLst/>
              <a:uLnTx/>
              <a:uFillTx/>
              <a:latin typeface="Ubuntu"/>
              <a:ea typeface="+mn-ea"/>
              <a:cs typeface="+mn-cs"/>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Ubuntu"/>
                <a:ea typeface="+mn-ea"/>
                <a:cs typeface="+mn-cs"/>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Review the accuracy scores for all chosen algorithms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The model with the highest accuracy score is determined as the best performing model</a:t>
            </a: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Ubuntu"/>
                <a:ea typeface="+mn-ea"/>
                <a:cs typeface="+mn-cs"/>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Ubuntu"/>
                <a:ea typeface="+mn-ea"/>
                <a:cs typeface="+mn-cs"/>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Ubuntu"/>
                <a:ea typeface="+mn-ea"/>
                <a:cs typeface="+mn-cs"/>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Ubuntu"/>
                <a:ea typeface="+mn-ea"/>
                <a:cs typeface="+mn-cs"/>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Ubuntu"/>
                <a:ea typeface="+mn-ea"/>
                <a:cs typeface="+mn-cs"/>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Ubuntu"/>
                <a:ea typeface="+mn-ea"/>
                <a:cs typeface="+mn-cs"/>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Ubuntu"/>
                <a:ea typeface="+mn-ea"/>
                <a:cs typeface="+mn-cs"/>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Ubuntu"/>
                <a:ea typeface="+mn-ea"/>
                <a:cs typeface="+mn-cs"/>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Ubuntu"/>
                <a:ea typeface="+mn-ea"/>
                <a:cs typeface="+mn-cs"/>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Ubuntu"/>
                <a:ea typeface="+mn-ea"/>
                <a:cs typeface="+mn-cs"/>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829392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spTree>
    <p:extLst>
      <p:ext uri="{BB962C8B-B14F-4D97-AF65-F5344CB8AC3E}">
        <p14:creationId xmlns:p14="http://schemas.microsoft.com/office/powerpoint/2010/main" val="306241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2400" b="0" i="1" u="none" strike="noStrike" kern="1200" cap="none" spc="0" normalizeH="0" baseline="0" noProof="0" smtClean="0">
                          <a:ln>
                            <a:noFill/>
                          </a:ln>
                          <a:solidFill>
                            <a:srgbClr val="12ABDB"/>
                          </a:solidFill>
                          <a:effectLst/>
                          <a:uLnTx/>
                          <a:uFillTx/>
                          <a:latin typeface="Cambria Math" panose="02040503050406030204" pitchFamily="18" charset="0"/>
                          <a:ea typeface="+mn-ea"/>
                          <a:cs typeface="+mn-cs"/>
                        </a:rPr>
                        <m:t>=</m:t>
                      </m:r>
                    </m:oMath>
                  </m:oMathPara>
                </a14:m>
                <a:endParaRPr kumimoji="0" lang="en-GB" sz="2400" b="0" i="0" u="none" strike="noStrike" kern="1200" cap="none" spc="0" normalizeH="0" baseline="0" noProof="0" dirty="0">
                  <a:ln>
                    <a:noFill/>
                  </a:ln>
                  <a:solidFill>
                    <a:srgbClr val="12ABDB"/>
                  </a:solidFill>
                  <a:effectLst/>
                  <a:uLnTx/>
                  <a:uFillTx/>
                  <a:latin typeface="Ubuntu"/>
                  <a:ea typeface="+mn-ea"/>
                  <a:cs typeface="+mn-cs"/>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Using the </a:t>
            </a:r>
            <a:r>
              <a:rPr kumimoji="0" lang="en-GB" sz="1600" b="0" i="0" u="none" strike="noStrike" kern="1200" cap="none" spc="0" normalizeH="0" baseline="0" noProof="0" dirty="0">
                <a:ln>
                  <a:noFill/>
                </a:ln>
                <a:solidFill>
                  <a:srgbClr val="12ABDB"/>
                </a:solidFill>
                <a:effectLst/>
                <a:uLnTx/>
                <a:uFillTx/>
                <a:latin typeface="Ubuntu"/>
                <a:ea typeface="+mn-ea"/>
                <a:cs typeface="+mn-cs"/>
              </a:rPr>
              <a:t>CCAFS SLC-40 </a:t>
            </a:r>
            <a:r>
              <a:rPr kumimoji="0" lang="en-GB" sz="1600" b="0" i="0" u="none" strike="noStrike" kern="1200" cap="none" spc="0" normalizeH="0" baseline="0" noProof="0" dirty="0">
                <a:ln>
                  <a:noFill/>
                </a:ln>
                <a:solidFill>
                  <a:srgbClr val="FFFFFF"/>
                </a:solidFill>
                <a:effectLst/>
                <a:uLnTx/>
                <a:uFillTx/>
                <a:latin typeface="Ubuntu"/>
                <a:ea typeface="+mn-ea"/>
                <a:cs typeface="+mn-cs"/>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600" b="0" i="0" u="none" strike="noStrike" kern="1200" cap="all" spc="0" normalizeH="0" baseline="0" noProof="0" dirty="0">
                <a:ln>
                  <a:noFill/>
                </a:ln>
                <a:solidFill>
                  <a:srgbClr val="FFFFFF"/>
                </a:solidFill>
                <a:effectLst/>
                <a:uLnTx/>
                <a:uFillTx/>
                <a:latin typeface="Ubuntu Medium"/>
                <a:ea typeface="+mj-ea"/>
                <a:cs typeface="+mj-cs"/>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194785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Ubuntu"/>
                    <a:ea typeface="+mn-ea"/>
                    <a:cs typeface="+mn-cs"/>
                  </a:rPr>
                  <a:t>Note: </a:t>
                </a:r>
                <a14:m>
                  <m:oMath xmlns:m="http://schemas.openxmlformats.org/officeDocument/2006/math">
                    <m:r>
                      <m:rPr>
                        <m:sty m:val="p"/>
                      </m:rPr>
                      <a:rPr kumimoji="0" lang="en-GB" sz="8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c</m:t>
                    </m:r>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𝑙𝑎𝑠𝑠</m:t>
                    </m:r>
                    <m:d>
                      <m:dPr>
                        <m:begChr m:val="{"/>
                        <m:endChr m:val=""/>
                        <m:ctrlP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eqArr>
                          <m:eqArrPr>
                            <m:ctrlP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eqArrPr>
                          <m:e>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𝐹𝑎𝑖𝑙𝑢𝑟𝑒</m:t>
                            </m:r>
                          </m:e>
                          <m:e>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1, </m:t>
                            </m:r>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𝑆𝑢𝑐𝑐𝑒𝑠𝑠</m:t>
                            </m:r>
                          </m:e>
                        </m:eqArr>
                      </m:e>
                    </m:d>
                  </m:oMath>
                </a14:m>
                <a:endParaRPr kumimoji="0" lang="en-GB" sz="800" b="0" i="0" u="none" strike="noStrike" kern="1200" cap="none" spc="0" normalizeH="0" baseline="0" noProof="0" dirty="0">
                  <a:ln>
                    <a:noFill/>
                  </a:ln>
                  <a:solidFill>
                    <a:srgbClr val="FFFFFF"/>
                  </a:solidFill>
                  <a:effectLst/>
                  <a:uLnTx/>
                  <a:uFillTx/>
                  <a:latin typeface="Ubuntu"/>
                  <a:ea typeface="+mn-ea"/>
                  <a:cs typeface="+mn-cs"/>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Ubuntu"/>
                <a:ea typeface="+mn-ea"/>
                <a:cs typeface="+mn-cs"/>
              </a:rPr>
              <a:t>The launch site </a:t>
            </a:r>
            <a:r>
              <a:rPr kumimoji="0" lang="en-GB" sz="2000" b="0" i="0" u="none" strike="noStrike" kern="1200" cap="none" spc="0" normalizeH="0" baseline="0" noProof="0" dirty="0">
                <a:ln>
                  <a:noFill/>
                </a:ln>
                <a:solidFill>
                  <a:srgbClr val="12ABDB"/>
                </a:solidFill>
                <a:effectLst/>
                <a:uLnTx/>
                <a:uFillTx/>
                <a:latin typeface="Ubuntu"/>
                <a:ea typeface="+mn-ea"/>
                <a:cs typeface="+mn-cs"/>
              </a:rPr>
              <a:t>KSC LC-39 A</a:t>
            </a:r>
            <a:r>
              <a:rPr kumimoji="0" lang="en-GB" sz="2000" b="0" i="0" u="none" strike="noStrike" kern="1200" cap="none" spc="0" normalizeH="0" baseline="0" noProof="0" dirty="0">
                <a:ln>
                  <a:noFill/>
                </a:ln>
                <a:solidFill>
                  <a:srgbClr val="FFFFFF"/>
                </a:solidFill>
                <a:effectLst/>
                <a:uLnTx/>
                <a:uFillTx/>
                <a:latin typeface="Ubuntu"/>
                <a:ea typeface="+mn-ea"/>
                <a:cs typeface="+mn-cs"/>
              </a:rPr>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Ubuntu"/>
                <a:ea typeface="+mn-ea"/>
                <a:cs typeface="+mn-cs"/>
              </a:rPr>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Ubuntu"/>
                <a:ea typeface="+mn-ea"/>
                <a:cs typeface="+mn-cs"/>
              </a:rPr>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Ubuntu"/>
                    <a:ea typeface="+mn-ea"/>
                    <a:cs typeface="+mn-cs"/>
                  </a:rPr>
                  <a:t>Note: c</a:t>
                </a:r>
                <a14:m>
                  <m:oMath xmlns:m="http://schemas.openxmlformats.org/officeDocument/2006/math">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𝑙𝑎𝑠𝑠</m:t>
                    </m:r>
                    <m:d>
                      <m:dPr>
                        <m:begChr m:val="{"/>
                        <m:endChr m:val=""/>
                        <m:ctrlP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eqArr>
                          <m:eqArrPr>
                            <m:ctrlP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eqArrPr>
                          <m:e>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𝐹𝑎𝑖𝑙𝑢𝑟𝑒</m:t>
                            </m:r>
                          </m:e>
                          <m:e>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1, </m:t>
                            </m:r>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𝑆𝑢𝑐𝑐𝑒𝑠𝑠</m:t>
                            </m:r>
                          </m:e>
                        </m:eqArr>
                      </m:e>
                    </m:d>
                  </m:oMath>
                </a14:m>
                <a:endParaRPr kumimoji="0" lang="en-GB" sz="800" b="0" i="0" u="none" strike="noStrike" kern="1200" cap="none" spc="0" normalizeH="0" baseline="0" noProof="0" dirty="0">
                  <a:ln>
                    <a:noFill/>
                  </a:ln>
                  <a:solidFill>
                    <a:srgbClr val="FFFFFF"/>
                  </a:solidFill>
                  <a:effectLst/>
                  <a:uLnTx/>
                  <a:uFillTx/>
                  <a:latin typeface="Ubuntu"/>
                  <a:ea typeface="+mn-ea"/>
                  <a:cs typeface="+mn-cs"/>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Custom functions to retrieve the required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Custom functions for web scraping</a:t>
            </a:r>
            <a:endParaRPr kumimoji="0" lang="en-US" sz="1600" b="0" i="0" u="none" strike="noStrike" kern="1200" cap="none" spc="0" normalizeH="0" baseline="0" noProof="0" dirty="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Ubuntu"/>
                <a:ea typeface="+mn-ea"/>
                <a:cs typeface="+mn-cs"/>
              </a:rPr>
              <a:t>Custom logic to fill up the launch_dict values with values from the launch tables</a:t>
            </a:r>
            <a:endParaRPr kumimoji="0" lang="en-GB" sz="1600" b="0" i="0" u="none" strike="noStrike" kern="1200" cap="none" spc="0" normalizeH="0" baseline="0" noProof="0" dirty="0">
              <a:ln>
                <a:noFill/>
              </a:ln>
              <a:solidFill>
                <a:srgbClr val="FFFFFF"/>
              </a:solidFill>
              <a:effectLst/>
              <a:uLnTx/>
              <a:uFillTx/>
              <a:latin typeface="Ubuntu"/>
              <a:ea typeface="+mn-ea"/>
              <a:cs typeface="+mn-cs"/>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Using the SpaceX API to retrieve data about launches, including information about the rocket used, payload delivered, launch specifications, landing specifications, and landing outcome.</a:t>
            </a:r>
            <a:endParaRPr kumimoji="0" lang="en-US" sz="1600" b="0" i="0" u="none" strike="noStrike" kern="1200" cap="none" spc="0" normalizeH="0" baseline="0" noProof="0" dirty="0">
              <a:ln>
                <a:noFill/>
              </a:ln>
              <a:solidFill>
                <a:srgbClr val="FFFFFF"/>
              </a:solidFill>
              <a:effectLst/>
              <a:uLnTx/>
              <a:uFillTx/>
              <a:latin typeface="Ubuntu"/>
              <a:ea typeface="+mn-ea"/>
              <a:cs typeface="+mn-cs"/>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Ubuntu"/>
                <a:ea typeface="+mn-ea"/>
                <a:cs typeface="+mn-cs"/>
              </a:endParaRPr>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Ubuntu"/>
                <a:ea typeface="+mn-ea"/>
                <a:cs typeface="+mn-cs"/>
              </a:endParaRPr>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Ubuntu"/>
                <a:ea typeface="+mn-ea"/>
                <a:cs typeface="+mn-cs"/>
              </a:endParaRPr>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Ubuntu"/>
                <a:ea typeface="+mn-ea"/>
                <a:cs typeface="+mn-cs"/>
              </a:endParaRPr>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Make a GET response to the SpaceX REST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Use custom logic to clean the data </a:t>
                </a:r>
                <a:r>
                  <a:rPr kumimoji="0" lang="en-GB" sz="1200" b="0" i="0" u="none" strike="noStrike" kern="1200" cap="none" spc="0" normalizeH="0" baseline="0" noProof="0" dirty="0">
                    <a:ln>
                      <a:noFill/>
                    </a:ln>
                    <a:solidFill>
                      <a:srgbClr val="0070AD"/>
                    </a:solidFill>
                    <a:effectLst/>
                    <a:uLnTx/>
                    <a:uFillTx/>
                    <a:latin typeface="Ubuntu"/>
                    <a:ea typeface="+mn-ea"/>
                    <a:cs typeface="+mn-cs"/>
                  </a:rPr>
                  <a:t>(see Appendix)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Define lists for data to be stored 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Call custom functions </a:t>
                </a:r>
                <a:r>
                  <a:rPr kumimoji="0" lang="en-GB" sz="1200" b="0" i="0" u="none" strike="noStrike" kern="1200" cap="none" spc="0" normalizeH="0" baseline="0" noProof="0" dirty="0">
                    <a:ln>
                      <a:noFill/>
                    </a:ln>
                    <a:solidFill>
                      <a:srgbClr val="0070AD"/>
                    </a:solidFill>
                    <a:effectLst/>
                    <a:uLnTx/>
                    <a:uFillTx/>
                    <a:latin typeface="Ubuntu"/>
                    <a:ea typeface="+mn-ea"/>
                    <a:cs typeface="+mn-cs"/>
                  </a:rPr>
                  <a:t>(see Appendix) </a:t>
                </a:r>
                <a:r>
                  <a:rPr kumimoji="0" lang="en-GB" sz="1200" b="0" i="0" u="none" strike="noStrike" kern="1200" cap="none" spc="0" normalizeH="0" baseline="0" noProof="0" dirty="0">
                    <a:ln>
                      <a:noFill/>
                    </a:ln>
                    <a:solidFill>
                      <a:prstClr val="black"/>
                    </a:solidFill>
                    <a:effectLst/>
                    <a:uLnTx/>
                    <a:uFillTx/>
                    <a:latin typeface="Ubuntu"/>
                    <a:ea typeface="+mn-ea"/>
                    <a:cs typeface="+mn-cs"/>
                  </a:rPr>
                  <a:t>to retrieve data and fill the lists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Filter the DataFrame to only include Falcon 9 launches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Reset the FlightNumber column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1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Web scraping to collect Falcon 9 historical launch records from a Wikipedia page titled List of Falcon 9 and Falcon Heavy launches.</a:t>
            </a:r>
            <a:endParaRPr kumimoji="0" lang="en-US" sz="1600" b="0" i="0" u="none" strike="noStrike" kern="1200" cap="none" spc="0" normalizeH="0" baseline="0" noProof="0" dirty="0">
              <a:ln>
                <a:noFill/>
              </a:ln>
              <a:solidFill>
                <a:srgbClr val="FFFFFF"/>
              </a:solidFill>
              <a:effectLst/>
              <a:uLnTx/>
              <a:uFillTx/>
              <a:latin typeface="Ubuntu"/>
              <a:ea typeface="+mn-ea"/>
              <a:cs typeface="+mn-cs"/>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Ubuntu"/>
                <a:ea typeface="+mn-ea"/>
                <a:cs typeface="+mn-cs"/>
              </a:endParaRPr>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Request the HTML page from the static URL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Create a BeautifulSoup object from the HTML response object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Use the column names as keys in a dictionary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Use custom functions and logic to parse all launch tables </a:t>
              </a:r>
              <a:r>
                <a:rPr kumimoji="0" lang="en-GB" sz="1200" b="0" i="0" u="none" strike="noStrike" kern="1200" cap="none" spc="0" normalizeH="0" baseline="0" noProof="0" dirty="0">
                  <a:ln>
                    <a:noFill/>
                  </a:ln>
                  <a:solidFill>
                    <a:srgbClr val="0070AD"/>
                  </a:solidFill>
                  <a:effectLst/>
                  <a:uLnTx/>
                  <a:uFillTx/>
                  <a:latin typeface="Ubuntu"/>
                  <a:ea typeface="+mn-ea"/>
                  <a:cs typeface="+mn-cs"/>
                </a:rPr>
                <a:t>(see Appendix) </a:t>
              </a:r>
              <a:r>
                <a:rPr kumimoji="0" lang="en-GB" sz="1200" b="0" i="0" u="none" strike="noStrike" kern="1200" cap="none" spc="0" normalizeH="0" baseline="0" noProof="0" dirty="0">
                  <a:ln>
                    <a:noFill/>
                  </a:ln>
                  <a:solidFill>
                    <a:prstClr val="black"/>
                  </a:solidFill>
                  <a:effectLst/>
                  <a:uLnTx/>
                  <a:uFillTx/>
                  <a:latin typeface="Ubuntu"/>
                  <a:ea typeface="+mn-ea"/>
                  <a:cs typeface="+mn-cs"/>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9"/>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6"/>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6"/>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docProps/app.xml><?xml version="1.0" encoding="utf-8"?>
<Properties xmlns="http://schemas.openxmlformats.org/officeDocument/2006/extended-properties" xmlns:vt="http://schemas.openxmlformats.org/officeDocument/2006/docPropsVTypes">
  <TotalTime>3949</TotalTime>
  <Words>3760</Words>
  <Application>Microsoft Office PowerPoint</Application>
  <PresentationFormat>Widescreen</PresentationFormat>
  <Paragraphs>504</Paragraphs>
  <Slides>49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Calibri</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Capstone Project</dc:title>
  <dc:creator>ashleshareddy.230797@gmail.com</dc:creator>
  <cp:lastModifiedBy>ashleshareddy.230797@gmail.com</cp:lastModifiedBy>
  <cp:revision>2</cp:revision>
  <dcterms:created xsi:type="dcterms:W3CDTF">2022-10-21T10:36:37Z</dcterms:created>
  <dcterms:modified xsi:type="dcterms:W3CDTF">2022-10-24T05:16:44Z</dcterms:modified>
</cp:coreProperties>
</file>